
<file path=[Content_Types].xml><?xml version="1.0" encoding="utf-8"?>
<Types xmlns="http://schemas.openxmlformats.org/package/2006/content-types">
  <Default Extension="fntdata" ContentType="application/x-fontdata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64" r:id="rId1"/>
    <p:sldMasterId id="2147483665" r:id="rId2"/>
  </p:sldMasterIdLst>
  <p:notesMasterIdLst>
    <p:notesMasterId r:id="rId13"/>
  </p:notesMasterIdLst>
  <p:sldIdLst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</p:sldIdLst>
  <p:sldSz cx="9144000" cy="5143500" type="screen16x9"/>
  <p:notesSz cx="6858000" cy="9144000"/>
  <p:embeddedFontLst>
    <p:embeddedFont>
      <p:font typeface="Open Sans Light" panose="020F0502020204030204" pitchFamily="34" charset="0"/>
      <p:regular r:id="rId14"/>
      <p:bold r:id="rId15"/>
      <p:italic r:id="rId16"/>
      <p:boldItalic r:id="rId17"/>
    </p:embeddedFont>
    <p:embeddedFont>
      <p:font typeface="Roboto" panose="02000000000000000000" pitchFamily="2" charset="0"/>
      <p:regular r:id="rId18"/>
      <p:bold r:id="rId19"/>
      <p:italic r:id="rId20"/>
      <p:boldItalic r:id="rId21"/>
    </p:embeddedFont>
    <p:embeddedFont>
      <p:font typeface="Roboto Black" panose="02000000000000000000" pitchFamily="2" charset="0"/>
      <p:bold r:id="rId22"/>
      <p:boldItalic r:id="rId23"/>
    </p:embeddedFont>
    <p:embeddedFont>
      <p:font typeface="Roboto ExtraLight" panose="020B0604020202020204" charset="0"/>
      <p:regular r:id="rId24"/>
      <p:bold r:id="rId25"/>
      <p:italic r:id="rId26"/>
      <p:boldItalic r:id="rId27"/>
    </p:embeddedFont>
    <p:embeddedFont>
      <p:font typeface="Roboto Medium" panose="02000000000000000000" pitchFamily="2" charset="0"/>
      <p:regular r:id="rId28"/>
      <p:bold r:id="rId29"/>
      <p:italic r:id="rId30"/>
      <p:boldItalic r:id="rId31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3" d="100"/>
          <a:sy n="103" d="100"/>
        </p:scale>
        <p:origin x="874" y="86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notesMaster" Target="notesMasters/notesMaster1.xml"/><Relationship Id="rId18" Type="http://schemas.openxmlformats.org/officeDocument/2006/relationships/font" Target="fonts/font5.fntdata"/><Relationship Id="rId26" Type="http://schemas.openxmlformats.org/officeDocument/2006/relationships/font" Target="fonts/font13.fntdata"/><Relationship Id="rId3" Type="http://schemas.openxmlformats.org/officeDocument/2006/relationships/slide" Target="slides/slide1.xml"/><Relationship Id="rId21" Type="http://schemas.openxmlformats.org/officeDocument/2006/relationships/font" Target="fonts/font8.fntdata"/><Relationship Id="rId34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font" Target="fonts/font4.fntdata"/><Relationship Id="rId25" Type="http://schemas.openxmlformats.org/officeDocument/2006/relationships/font" Target="fonts/font12.fntdata"/><Relationship Id="rId33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font" Target="fonts/font3.fntdata"/><Relationship Id="rId20" Type="http://schemas.openxmlformats.org/officeDocument/2006/relationships/font" Target="fonts/font7.fntdata"/><Relationship Id="rId29" Type="http://schemas.openxmlformats.org/officeDocument/2006/relationships/font" Target="fonts/font16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font" Target="fonts/font11.fntdata"/><Relationship Id="rId32" Type="http://schemas.openxmlformats.org/officeDocument/2006/relationships/presProps" Target="presProps.xml"/><Relationship Id="rId5" Type="http://schemas.openxmlformats.org/officeDocument/2006/relationships/slide" Target="slides/slide3.xml"/><Relationship Id="rId15" Type="http://schemas.openxmlformats.org/officeDocument/2006/relationships/font" Target="fonts/font2.fntdata"/><Relationship Id="rId23" Type="http://schemas.openxmlformats.org/officeDocument/2006/relationships/font" Target="fonts/font10.fntdata"/><Relationship Id="rId28" Type="http://schemas.openxmlformats.org/officeDocument/2006/relationships/font" Target="fonts/font15.fntdata"/><Relationship Id="rId10" Type="http://schemas.openxmlformats.org/officeDocument/2006/relationships/slide" Target="slides/slide8.xml"/><Relationship Id="rId19" Type="http://schemas.openxmlformats.org/officeDocument/2006/relationships/font" Target="fonts/font6.fntdata"/><Relationship Id="rId31" Type="http://schemas.openxmlformats.org/officeDocument/2006/relationships/font" Target="fonts/font18.fntdata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font" Target="fonts/font1.fntdata"/><Relationship Id="rId22" Type="http://schemas.openxmlformats.org/officeDocument/2006/relationships/font" Target="fonts/font9.fntdata"/><Relationship Id="rId27" Type="http://schemas.openxmlformats.org/officeDocument/2006/relationships/font" Target="fonts/font14.fntdata"/><Relationship Id="rId30" Type="http://schemas.openxmlformats.org/officeDocument/2006/relationships/font" Target="fonts/font17.fntdata"/><Relationship Id="rId35" Type="http://schemas.openxmlformats.org/officeDocument/2006/relationships/tableStyles" Target="tableStyles.xml"/><Relationship Id="rId8" Type="http://schemas.openxmlformats.org/officeDocument/2006/relationships/slide" Target="slides/slide6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9" name="Google Shape;79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2d96188997e_0_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2d96188997e_0_1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g2d96188997e_0_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8" name="Google Shape;98;g2d96188997e_0_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g2d96188997e_0_12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3" name="Google Shape;113;g2d96188997e_0_12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1" name="Google Shape;131;g2d96188997e_0_1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2" name="Google Shape;132;g2d96188997e_0_1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" name="Google Shape;149;g2d96188997e_0_17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0" name="Google Shape;150;g2d96188997e_0_17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Google Shape;167;g2d96188997e_0_18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8" name="Google Shape;168;g2d96188997e_0_18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Google Shape;181;g2d96188997e_0_19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2" name="Google Shape;182;g2d96188997e_0_19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Google Shape;193;g2d96188997e_0_20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94" name="Google Shape;194;g2d96188997e_0_20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" name="Google Shape;205;g2d96188997e_0_8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06" name="Google Shape;206;g2d96188997e_0_8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07" name="Google Shape;207;g2d96188997e_0_86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"/>
              <a:buNone/>
            </a:pPr>
            <a:fld id="{00000000-1234-1234-1234-123412341234}" type="slidenum">
              <a:rPr lang="it" sz="12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10</a:t>
            </a:fld>
            <a:endParaRPr sz="12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 Slide">
  <p:cSld name="Blank Slide">
    <p:spTree>
      <p:nvGrpSpPr>
        <p:cNvPr id="1" name="Shape 51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extLst>
    <p:ext uri="{DCECCB84-F9BA-43D5-87BE-67443E8EF086}">
      <p15:sldGuideLst xmlns:p15="http://schemas.microsoft.com/office/powerpoint/2012/main">
        <p15:guide id="1" pos="396">
          <p15:clr>
            <a:srgbClr val="FBAE40"/>
          </p15:clr>
        </p15:guide>
        <p15:guide id="2" pos="5364">
          <p15:clr>
            <a:srgbClr val="FBAE40"/>
          </p15:clr>
        </p15:guide>
        <p15:guide id="3" orient="horz" pos="2970">
          <p15:clr>
            <a:srgbClr val="FBAE40"/>
          </p15:clr>
        </p15:guide>
        <p15:guide id="4" orient="horz" pos="189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Default Slide">
  <p:cSld name="Default Slide">
    <p:spTree>
      <p:nvGrpSpPr>
        <p:cNvPr id="1" name="Shape 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Google Shape;53;p15"/>
          <p:cNvSpPr/>
          <p:nvPr/>
        </p:nvSpPr>
        <p:spPr>
          <a:xfrm>
            <a:off x="8286750" y="4690227"/>
            <a:ext cx="254700" cy="254700"/>
          </a:xfrm>
          <a:prstGeom prst="ellipse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34275" tIns="17150" rIns="34275" bIns="1715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endParaRPr sz="1400" b="0" i="0" u="none" strike="noStrike" cap="none">
              <a:solidFill>
                <a:schemeClr val="lt1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  <p:sp>
        <p:nvSpPr>
          <p:cNvPr id="54" name="Google Shape;54;p15"/>
          <p:cNvSpPr txBox="1">
            <a:spLocks noGrp="1"/>
          </p:cNvSpPr>
          <p:nvPr>
            <p:ph type="title"/>
          </p:nvPr>
        </p:nvSpPr>
        <p:spPr>
          <a:xfrm>
            <a:off x="628650" y="248926"/>
            <a:ext cx="7886700" cy="436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R="0"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Open Sans Light"/>
              <a:buNone/>
              <a:defRPr sz="28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defRPr>
            </a:lvl1pPr>
            <a:lvl2pPr marR="0"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55" name="Google Shape;55;p15"/>
          <p:cNvSpPr txBox="1"/>
          <p:nvPr/>
        </p:nvSpPr>
        <p:spPr>
          <a:xfrm>
            <a:off x="8308775" y="4749759"/>
            <a:ext cx="202500" cy="12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"/>
              <a:buFont typeface="Arial"/>
              <a:buNone/>
            </a:pPr>
            <a:fld id="{00000000-1234-1234-1234-123412341234}" type="slidenum">
              <a:rPr lang="it" sz="800" b="1" i="0" u="none" strike="noStrike" cap="none">
                <a:solidFill>
                  <a:schemeClr val="lt1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‹N›</a:t>
            </a:fld>
            <a:endParaRPr sz="800" b="1" i="0" u="none" strike="noStrike" cap="none">
              <a:solidFill>
                <a:schemeClr val="lt1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  <p:sp>
        <p:nvSpPr>
          <p:cNvPr id="56" name="Google Shape;56;p15"/>
          <p:cNvSpPr txBox="1">
            <a:spLocks noGrp="1"/>
          </p:cNvSpPr>
          <p:nvPr>
            <p:ph type="body" idx="1"/>
          </p:nvPr>
        </p:nvSpPr>
        <p:spPr>
          <a:xfrm>
            <a:off x="628650" y="695817"/>
            <a:ext cx="7886700" cy="16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L="457200" marR="0" lvl="0" indent="-22860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defRPr>
            </a:lvl1pPr>
            <a:lvl2pPr marL="914400" marR="0" lvl="1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2pPr>
            <a:lvl3pPr marL="1371600" marR="0" lvl="2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3pPr>
            <a:lvl4pPr marL="1828800" marR="0" lvl="3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4pPr>
            <a:lvl5pPr marL="2286000" marR="0" lvl="4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5pPr>
            <a:lvl6pPr marL="2743200" marR="0" lvl="5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cxnSp>
        <p:nvCxnSpPr>
          <p:cNvPr id="57" name="Google Shape;57;p15"/>
          <p:cNvCxnSpPr/>
          <p:nvPr/>
        </p:nvCxnSpPr>
        <p:spPr>
          <a:xfrm rot="10800000">
            <a:off x="1464617" y="4817624"/>
            <a:ext cx="6652200" cy="0"/>
          </a:xfrm>
          <a:prstGeom prst="straightConnector1">
            <a:avLst/>
          </a:prstGeom>
          <a:noFill/>
          <a:ln w="19050" cap="flat" cmpd="sng">
            <a:solidFill>
              <a:schemeClr val="accent2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58" name="Google Shape;58;p15"/>
          <p:cNvSpPr txBox="1"/>
          <p:nvPr/>
        </p:nvSpPr>
        <p:spPr>
          <a:xfrm>
            <a:off x="629838" y="4744706"/>
            <a:ext cx="889500" cy="12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"/>
              <a:buFont typeface="Arial"/>
              <a:buNone/>
            </a:pPr>
            <a:r>
              <a:rPr lang="it" sz="800" b="0" i="0" u="none" strike="noStrike" cap="none">
                <a:solidFill>
                  <a:schemeClr val="accent2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Business </a:t>
            </a:r>
            <a:r>
              <a:rPr lang="it" sz="8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Plan</a:t>
            </a:r>
            <a:endParaRPr sz="800" b="0" i="0" u="none" strike="noStrike" cap="none">
              <a:solidFill>
                <a:schemeClr val="dk2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</p:spTree>
  </p:cSld>
  <p:clrMapOvr>
    <a:masterClrMapping/>
  </p:clrMapOvr>
  <p:extLst>
    <p:ext uri="{DCECCB84-F9BA-43D5-87BE-67443E8EF086}">
      <p15:sldGuideLst xmlns:p15="http://schemas.microsoft.com/office/powerpoint/2012/main">
        <p15:guide id="1" pos="396">
          <p15:clr>
            <a:srgbClr val="FBAE40"/>
          </p15:clr>
        </p15:guide>
        <p15:guide id="2" pos="5364">
          <p15:clr>
            <a:srgbClr val="FBAE40"/>
          </p15:clr>
        </p15:guide>
        <p15:guide id="3" orient="horz" pos="2970">
          <p15:clr>
            <a:srgbClr val="FBAE40"/>
          </p15:clr>
        </p15:guide>
        <p15:guide id="4" orient="horz" pos="189">
          <p15:clr>
            <a:srgbClr val="FBAE40"/>
          </p15:clr>
        </p15:guide>
      </p15:sldGuideLst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lide with Picture at Left">
  <p:cSld name="Slide with Picture at Left"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Google Shape;60;p16"/>
          <p:cNvSpPr/>
          <p:nvPr/>
        </p:nvSpPr>
        <p:spPr>
          <a:xfrm>
            <a:off x="8286750" y="4690227"/>
            <a:ext cx="254700" cy="254700"/>
          </a:xfrm>
          <a:prstGeom prst="ellipse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34275" tIns="17150" rIns="34275" bIns="1715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endParaRPr sz="1400" b="0" i="0" u="none" strike="noStrike" cap="none">
              <a:solidFill>
                <a:schemeClr val="lt1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  <p:sp>
        <p:nvSpPr>
          <p:cNvPr id="61" name="Google Shape;61;p16"/>
          <p:cNvSpPr txBox="1">
            <a:spLocks noGrp="1"/>
          </p:cNvSpPr>
          <p:nvPr>
            <p:ph type="title"/>
          </p:nvPr>
        </p:nvSpPr>
        <p:spPr>
          <a:xfrm>
            <a:off x="5119688" y="248926"/>
            <a:ext cx="3395700" cy="436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R="0"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Open Sans Light"/>
              <a:buNone/>
              <a:defRPr sz="28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defRPr>
            </a:lvl1pPr>
            <a:lvl2pPr marR="0"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62" name="Google Shape;62;p16"/>
          <p:cNvSpPr txBox="1"/>
          <p:nvPr/>
        </p:nvSpPr>
        <p:spPr>
          <a:xfrm>
            <a:off x="8308775" y="4749759"/>
            <a:ext cx="202500" cy="12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"/>
              <a:buFont typeface="Arial"/>
              <a:buNone/>
            </a:pPr>
            <a:fld id="{00000000-1234-1234-1234-123412341234}" type="slidenum">
              <a:rPr lang="it" sz="800" b="1" i="0" u="none" strike="noStrike" cap="none">
                <a:solidFill>
                  <a:schemeClr val="lt1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‹N›</a:t>
            </a:fld>
            <a:endParaRPr sz="800" b="1" i="0" u="none" strike="noStrike" cap="none">
              <a:solidFill>
                <a:schemeClr val="lt1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  <p:sp>
        <p:nvSpPr>
          <p:cNvPr id="63" name="Google Shape;63;p16"/>
          <p:cNvSpPr txBox="1">
            <a:spLocks noGrp="1"/>
          </p:cNvSpPr>
          <p:nvPr>
            <p:ph type="body" idx="1"/>
          </p:nvPr>
        </p:nvSpPr>
        <p:spPr>
          <a:xfrm>
            <a:off x="5119688" y="710105"/>
            <a:ext cx="3395700" cy="16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L="457200" marR="0" lvl="0" indent="-228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defRPr>
            </a:lvl1pPr>
            <a:lvl2pPr marL="914400" marR="0" lvl="1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2pPr>
            <a:lvl3pPr marL="1371600" marR="0" lvl="2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3pPr>
            <a:lvl4pPr marL="1828800" marR="0" lvl="3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4pPr>
            <a:lvl5pPr marL="2286000" marR="0" lvl="4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5pPr>
            <a:lvl6pPr marL="2743200" marR="0" lvl="5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cxnSp>
        <p:nvCxnSpPr>
          <p:cNvPr id="64" name="Google Shape;64;p16"/>
          <p:cNvCxnSpPr/>
          <p:nvPr/>
        </p:nvCxnSpPr>
        <p:spPr>
          <a:xfrm rot="10800000">
            <a:off x="5918117" y="4817624"/>
            <a:ext cx="2198700" cy="0"/>
          </a:xfrm>
          <a:prstGeom prst="straightConnector1">
            <a:avLst/>
          </a:prstGeom>
          <a:noFill/>
          <a:ln w="19050" cap="flat" cmpd="sng">
            <a:solidFill>
              <a:schemeClr val="accent2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65" name="Google Shape;65;p16"/>
          <p:cNvSpPr txBox="1"/>
          <p:nvPr/>
        </p:nvSpPr>
        <p:spPr>
          <a:xfrm>
            <a:off x="5119688" y="4744706"/>
            <a:ext cx="889500" cy="12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"/>
              <a:buFont typeface="Arial"/>
              <a:buNone/>
            </a:pPr>
            <a:r>
              <a:rPr lang="it" sz="800" b="0" i="0" u="none" strike="noStrike" cap="none">
                <a:solidFill>
                  <a:schemeClr val="accent2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Business </a:t>
            </a:r>
            <a:r>
              <a:rPr lang="it" sz="8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Plan</a:t>
            </a:r>
            <a:endParaRPr sz="800" b="0" i="0" u="none" strike="noStrike" cap="none">
              <a:solidFill>
                <a:schemeClr val="dk2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</p:spTree>
  </p:cSld>
  <p:clrMapOvr>
    <a:masterClrMapping/>
  </p:clrMapOvr>
  <p:extLst>
    <p:ext uri="{DCECCB84-F9BA-43D5-87BE-67443E8EF086}">
      <p15:sldGuideLst xmlns:p15="http://schemas.microsoft.com/office/powerpoint/2012/main">
        <p15:guide id="1" pos="396">
          <p15:clr>
            <a:srgbClr val="FBAE40"/>
          </p15:clr>
        </p15:guide>
        <p15:guide id="2" pos="5364">
          <p15:clr>
            <a:srgbClr val="FBAE40"/>
          </p15:clr>
        </p15:guide>
        <p15:guide id="3" orient="horz" pos="2970">
          <p15:clr>
            <a:srgbClr val="FBAE40"/>
          </p15:clr>
        </p15:guide>
        <p15:guide id="4" orient="horz" pos="189">
          <p15:clr>
            <a:srgbClr val="FBAE40"/>
          </p15:clr>
        </p15:guide>
      </p15:sldGuideLst>
    </p:ext>
  </p:extLs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lide with Picture at Right">
  <p:cSld name="Slide with Picture at Right">
    <p:spTree>
      <p:nvGrpSpPr>
        <p:cNvPr id="1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Google Shape;67;p17"/>
          <p:cNvSpPr/>
          <p:nvPr/>
        </p:nvSpPr>
        <p:spPr>
          <a:xfrm>
            <a:off x="3795713" y="4690227"/>
            <a:ext cx="254700" cy="254700"/>
          </a:xfrm>
          <a:prstGeom prst="ellipse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34275" tIns="17150" rIns="34275" bIns="1715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endParaRPr sz="1400" b="0" i="0" u="none" strike="noStrike" cap="none">
              <a:solidFill>
                <a:schemeClr val="lt1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  <p:sp>
        <p:nvSpPr>
          <p:cNvPr id="68" name="Google Shape;68;p17"/>
          <p:cNvSpPr txBox="1">
            <a:spLocks noGrp="1"/>
          </p:cNvSpPr>
          <p:nvPr>
            <p:ph type="title"/>
          </p:nvPr>
        </p:nvSpPr>
        <p:spPr>
          <a:xfrm>
            <a:off x="628650" y="248926"/>
            <a:ext cx="3395700" cy="862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R="0"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800"/>
              <a:buFont typeface="Open Sans Light"/>
              <a:buNone/>
              <a:defRPr sz="28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defRPr>
            </a:lvl1pPr>
            <a:lvl2pPr marR="0"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500"/>
              <a:buFont typeface="Arial"/>
              <a:buNone/>
              <a:defRPr sz="7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69" name="Google Shape;69;p17"/>
          <p:cNvSpPr txBox="1"/>
          <p:nvPr/>
        </p:nvSpPr>
        <p:spPr>
          <a:xfrm>
            <a:off x="3817738" y="4749759"/>
            <a:ext cx="202500" cy="12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"/>
              <a:buFont typeface="Arial"/>
              <a:buNone/>
            </a:pPr>
            <a:fld id="{00000000-1234-1234-1234-123412341234}" type="slidenum">
              <a:rPr lang="it" sz="800" b="1" i="0" u="none" strike="noStrike" cap="none">
                <a:solidFill>
                  <a:schemeClr val="lt1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‹N›</a:t>
            </a:fld>
            <a:endParaRPr sz="800" b="1" i="0" u="none" strike="noStrike" cap="none">
              <a:solidFill>
                <a:schemeClr val="lt1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  <p:sp>
        <p:nvSpPr>
          <p:cNvPr id="70" name="Google Shape;70;p17"/>
          <p:cNvSpPr txBox="1">
            <a:spLocks noGrp="1"/>
          </p:cNvSpPr>
          <p:nvPr>
            <p:ph type="body" idx="1"/>
          </p:nvPr>
        </p:nvSpPr>
        <p:spPr>
          <a:xfrm>
            <a:off x="628650" y="1232409"/>
            <a:ext cx="3395700" cy="166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L="457200" marR="0" lvl="0" indent="-2286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100"/>
              <a:buFont typeface="Arial"/>
              <a:buNone/>
              <a:defRPr sz="11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defRPr>
            </a:lvl1pPr>
            <a:lvl2pPr marL="914400" marR="0" lvl="1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2pPr>
            <a:lvl3pPr marL="1371600" marR="0" lvl="2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3pPr>
            <a:lvl4pPr marL="1828800" marR="0" lvl="3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4pPr>
            <a:lvl5pPr marL="2286000" marR="0" lvl="4" indent="-228600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sz="1000" b="0" i="0" u="none" strike="noStrike" cap="none">
                <a:solidFill>
                  <a:schemeClr val="dk1"/>
                </a:solidFill>
                <a:latin typeface="Roboto"/>
                <a:ea typeface="Roboto"/>
                <a:cs typeface="Roboto"/>
                <a:sym typeface="Roboto"/>
              </a:defRPr>
            </a:lvl5pPr>
            <a:lvl6pPr marL="2743200" marR="0" lvl="5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175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sz="1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cxnSp>
        <p:nvCxnSpPr>
          <p:cNvPr id="71" name="Google Shape;71;p17"/>
          <p:cNvCxnSpPr/>
          <p:nvPr/>
        </p:nvCxnSpPr>
        <p:spPr>
          <a:xfrm rot="10800000">
            <a:off x="1427080" y="4817624"/>
            <a:ext cx="2198700" cy="0"/>
          </a:xfrm>
          <a:prstGeom prst="straightConnector1">
            <a:avLst/>
          </a:prstGeom>
          <a:noFill/>
          <a:ln w="19050" cap="flat" cmpd="sng">
            <a:solidFill>
              <a:schemeClr val="accent2"/>
            </a:solidFill>
            <a:prstDash val="solid"/>
            <a:miter lim="800000"/>
            <a:headEnd type="none" w="sm" len="sm"/>
            <a:tailEnd type="none" w="sm" len="sm"/>
          </a:ln>
        </p:spPr>
      </p:cxnSp>
      <p:sp>
        <p:nvSpPr>
          <p:cNvPr id="72" name="Google Shape;72;p17"/>
          <p:cNvSpPr txBox="1"/>
          <p:nvPr/>
        </p:nvSpPr>
        <p:spPr>
          <a:xfrm>
            <a:off x="628650" y="4744706"/>
            <a:ext cx="889500" cy="126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"/>
              <a:buFont typeface="Arial"/>
              <a:buNone/>
            </a:pPr>
            <a:r>
              <a:rPr lang="it" sz="800" b="0" i="0" u="none" strike="noStrike" cap="none">
                <a:solidFill>
                  <a:schemeClr val="accent2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Business </a:t>
            </a:r>
            <a:r>
              <a:rPr lang="it" sz="800" b="0" i="0" u="none" strike="noStrike" cap="none">
                <a:solidFill>
                  <a:schemeClr val="dk2"/>
                </a:solidFill>
                <a:latin typeface="Open Sans Light"/>
                <a:ea typeface="Open Sans Light"/>
                <a:cs typeface="Open Sans Light"/>
                <a:sym typeface="Open Sans Light"/>
              </a:rPr>
              <a:t>Plan</a:t>
            </a:r>
            <a:endParaRPr sz="800" b="0" i="0" u="none" strike="noStrike" cap="none">
              <a:solidFill>
                <a:schemeClr val="dk2"/>
              </a:solidFill>
              <a:latin typeface="Open Sans Light"/>
              <a:ea typeface="Open Sans Light"/>
              <a:cs typeface="Open Sans Light"/>
              <a:sym typeface="Open Sans Light"/>
            </a:endParaRPr>
          </a:p>
        </p:txBody>
      </p:sp>
    </p:spTree>
  </p:cSld>
  <p:clrMapOvr>
    <a:masterClrMapping/>
  </p:clrMapOvr>
  <p:extLst>
    <p:ext uri="{DCECCB84-F9BA-43D5-87BE-67443E8EF086}">
      <p15:sldGuideLst xmlns:p15="http://schemas.microsoft.com/office/powerpoint/2012/main">
        <p15:guide id="1" pos="396">
          <p15:clr>
            <a:srgbClr val="FBAE40"/>
          </p15:clr>
        </p15:guide>
        <p15:guide id="2" pos="5364">
          <p15:clr>
            <a:srgbClr val="FBAE40"/>
          </p15:clr>
        </p15:guide>
        <p15:guide id="3" orient="horz" pos="2970">
          <p15:clr>
            <a:srgbClr val="FBAE40"/>
          </p15:clr>
        </p15:guide>
        <p15:guide id="4" orient="horz" pos="189">
          <p15:clr>
            <a:srgbClr val="FBAE40"/>
          </p15:clr>
        </p15:guide>
      </p15:sldGuideLst>
    </p:ext>
  </p:extLs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Google Shape;74;p18"/>
          <p:cNvSpPr txBox="1">
            <a:spLocks noGrp="1"/>
          </p:cNvSpPr>
          <p:nvPr>
            <p:ph type="dt" idx="10"/>
          </p:nvPr>
        </p:nvSpPr>
        <p:spPr>
          <a:xfrm>
            <a:off x="228600" y="3178175"/>
            <a:ext cx="1066800" cy="18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5725" tIns="22850" rIns="45725" bIns="2285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1pPr>
            <a:lvl2pPr lvl="1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2pPr>
            <a:lvl3pPr lvl="2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3pPr>
            <a:lvl4pPr lvl="3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4pPr>
            <a:lvl5pPr lvl="4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5pPr>
            <a:lvl6pPr lvl="5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6pPr>
            <a:lvl7pPr lvl="6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7pPr>
            <a:lvl8pPr lvl="7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8pPr>
            <a:lvl9pPr lvl="8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9pPr>
          </a:lstStyle>
          <a:p>
            <a:endParaRPr/>
          </a:p>
        </p:txBody>
      </p:sp>
      <p:sp>
        <p:nvSpPr>
          <p:cNvPr id="75" name="Google Shape;75;p18"/>
          <p:cNvSpPr txBox="1">
            <a:spLocks noGrp="1"/>
          </p:cNvSpPr>
          <p:nvPr>
            <p:ph type="ftr" idx="11"/>
          </p:nvPr>
        </p:nvSpPr>
        <p:spPr>
          <a:xfrm>
            <a:off x="1562100" y="3178175"/>
            <a:ext cx="1447800" cy="18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5725" tIns="22850" rIns="45725" bIns="2285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1pPr>
            <a:lvl2pPr lvl="1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2pPr>
            <a:lvl3pPr lvl="2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3pPr>
            <a:lvl4pPr lvl="3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4pPr>
            <a:lvl5pPr lvl="4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5pPr>
            <a:lvl6pPr lvl="5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6pPr>
            <a:lvl7pPr lvl="6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7pPr>
            <a:lvl8pPr lvl="7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8pPr>
            <a:lvl9pPr lvl="8" algn="l">
              <a:spcBef>
                <a:spcPts val="0"/>
              </a:spcBef>
              <a:spcAft>
                <a:spcPts val="0"/>
              </a:spcAft>
              <a:buSzPts val="700"/>
              <a:buNone/>
              <a:defRPr sz="700"/>
            </a:lvl9pPr>
          </a:lstStyle>
          <a:p>
            <a:endParaRPr/>
          </a:p>
        </p:txBody>
      </p:sp>
      <p:sp>
        <p:nvSpPr>
          <p:cNvPr id="76" name="Google Shape;76;p18"/>
          <p:cNvSpPr txBox="1">
            <a:spLocks noGrp="1"/>
          </p:cNvSpPr>
          <p:nvPr>
            <p:ph type="sldNum" idx="12"/>
          </p:nvPr>
        </p:nvSpPr>
        <p:spPr>
          <a:xfrm>
            <a:off x="3276600" y="3178175"/>
            <a:ext cx="1066800" cy="18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45725" tIns="22850" rIns="45725" bIns="2285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 sz="700"/>
            </a:lvl1pPr>
            <a:lvl2pPr marL="0" lvl="1" indent="0" algn="r">
              <a:spcBef>
                <a:spcPts val="0"/>
              </a:spcBef>
              <a:buNone/>
              <a:defRPr sz="700"/>
            </a:lvl2pPr>
            <a:lvl3pPr marL="0" lvl="2" indent="0" algn="r">
              <a:spcBef>
                <a:spcPts val="0"/>
              </a:spcBef>
              <a:buNone/>
              <a:defRPr sz="700"/>
            </a:lvl3pPr>
            <a:lvl4pPr marL="0" lvl="3" indent="0" algn="r">
              <a:spcBef>
                <a:spcPts val="0"/>
              </a:spcBef>
              <a:buNone/>
              <a:defRPr sz="700"/>
            </a:lvl4pPr>
            <a:lvl5pPr marL="0" lvl="4" indent="0" algn="r">
              <a:spcBef>
                <a:spcPts val="0"/>
              </a:spcBef>
              <a:buNone/>
              <a:defRPr sz="700"/>
            </a:lvl5pPr>
            <a:lvl6pPr marL="0" lvl="5" indent="0" algn="r">
              <a:spcBef>
                <a:spcPts val="0"/>
              </a:spcBef>
              <a:buNone/>
              <a:defRPr sz="700"/>
            </a:lvl6pPr>
            <a:lvl7pPr marL="0" lvl="6" indent="0" algn="r">
              <a:spcBef>
                <a:spcPts val="0"/>
              </a:spcBef>
              <a:buNone/>
              <a:defRPr sz="700"/>
            </a:lvl7pPr>
            <a:lvl8pPr marL="0" lvl="7" indent="0" algn="r">
              <a:spcBef>
                <a:spcPts val="0"/>
              </a:spcBef>
              <a:buNone/>
              <a:defRPr sz="700"/>
            </a:lvl8pPr>
            <a:lvl9pPr marL="0" lvl="8" indent="0" algn="r">
              <a:spcBef>
                <a:spcPts val="0"/>
              </a:spcBef>
              <a:buNone/>
              <a:defRPr sz="700"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"/>
              <a:t>‹N›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dk2" tx2="lt2" accent1="accent1" accent2="accent2" accent3="accent3" accent4="accent4" accent5="accent5" accent6="accent6" hlink="hlink" folHlink="folHlink"/>
  <p:sldLayoutIdLst>
    <p:sldLayoutId id="2147483659" r:id="rId1"/>
    <p:sldLayoutId id="2147483660" r:id="rId2"/>
    <p:sldLayoutId id="2147483661" r:id="rId3"/>
    <p:sldLayoutId id="2147483662" r:id="rId4"/>
    <p:sldLayoutId id="2147483663" r:id="rId5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lt1"/>
            </a:gs>
            <a:gs pos="100000">
              <a:srgbClr val="FFAFAD"/>
            </a:gs>
          </a:gsLst>
          <a:lin ang="5400012" scaled="0"/>
        </a:gradFill>
        <a:effectLst/>
      </p:bgPr>
    </p:bg>
    <p:spTree>
      <p:nvGrpSpPr>
        <p:cNvPr id="1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" name="Google Shape;81;p19"/>
          <p:cNvPicPr preferRelativeResize="0"/>
          <p:nvPr/>
        </p:nvPicPr>
        <p:blipFill rotWithShape="1">
          <a:blip r:embed="rId3">
            <a:alphaModFix/>
          </a:blip>
          <a:srcRect t="840" b="67804"/>
          <a:stretch/>
        </p:blipFill>
        <p:spPr>
          <a:xfrm>
            <a:off x="0" y="1074650"/>
            <a:ext cx="9143999" cy="4068850"/>
          </a:xfrm>
          <a:prstGeom prst="rect">
            <a:avLst/>
          </a:prstGeom>
          <a:noFill/>
          <a:ln>
            <a:noFill/>
          </a:ln>
        </p:spPr>
      </p:pic>
      <p:pic>
        <p:nvPicPr>
          <p:cNvPr id="82" name="Google Shape;82;p19"/>
          <p:cNvPicPr preferRelativeResize="0"/>
          <p:nvPr/>
        </p:nvPicPr>
        <p:blipFill rotWithShape="1">
          <a:blip r:embed="rId4">
            <a:alphaModFix/>
          </a:blip>
          <a:srcRect l="19711" t="19711" r="19711" b="19711"/>
          <a:stretch/>
        </p:blipFill>
        <p:spPr>
          <a:xfrm>
            <a:off x="3523250" y="-46400"/>
            <a:ext cx="2097475" cy="1511649"/>
          </a:xfrm>
          <a:prstGeom prst="rect">
            <a:avLst/>
          </a:prstGeom>
          <a:noFill/>
          <a:ln>
            <a:noFill/>
          </a:ln>
        </p:spPr>
      </p:pic>
      <p:sp>
        <p:nvSpPr>
          <p:cNvPr id="83" name="Google Shape;83;p19"/>
          <p:cNvSpPr txBox="1"/>
          <p:nvPr/>
        </p:nvSpPr>
        <p:spPr>
          <a:xfrm>
            <a:off x="2660538" y="1306775"/>
            <a:ext cx="3822900" cy="569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5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Mattoni di Speranza.</a:t>
            </a:r>
            <a:endParaRPr sz="25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84" name="Google Shape;84;p19"/>
          <p:cNvSpPr txBox="1"/>
          <p:nvPr/>
        </p:nvSpPr>
        <p:spPr>
          <a:xfrm>
            <a:off x="2660538" y="1843672"/>
            <a:ext cx="3822900" cy="708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7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Con la Croce Rossa,</a:t>
            </a:r>
            <a:endParaRPr sz="17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7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un futuro libero dalle Violenze</a:t>
            </a:r>
            <a:endParaRPr sz="17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pic>
        <p:nvPicPr>
          <p:cNvPr id="85" name="Google Shape;85;p19"/>
          <p:cNvPicPr preferRelativeResize="0"/>
          <p:nvPr/>
        </p:nvPicPr>
        <p:blipFill rotWithShape="1">
          <a:blip r:embed="rId5">
            <a:alphaModFix/>
          </a:blip>
          <a:srcRect b="33545"/>
          <a:stretch/>
        </p:blipFill>
        <p:spPr>
          <a:xfrm>
            <a:off x="1443538" y="2937449"/>
            <a:ext cx="6256900" cy="22060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0" name="Google Shape;90;p20"/>
          <p:cNvPicPr preferRelativeResize="0"/>
          <p:nvPr/>
        </p:nvPicPr>
        <p:blipFill rotWithShape="1">
          <a:blip r:embed="rId3">
            <a:alphaModFix/>
          </a:blip>
          <a:srcRect r="960"/>
          <a:stretch/>
        </p:blipFill>
        <p:spPr>
          <a:xfrm>
            <a:off x="0" y="0"/>
            <a:ext cx="9144001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91" name="Google Shape;91;p20"/>
          <p:cNvSpPr txBox="1"/>
          <p:nvPr/>
        </p:nvSpPr>
        <p:spPr>
          <a:xfrm>
            <a:off x="492675" y="635000"/>
            <a:ext cx="7455900" cy="3886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Ogni mamma e ogni bambino meritano una casa dove vivere in armonia, non un tetto per sopravvivere alla paura.</a:t>
            </a:r>
            <a:endParaRPr sz="21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1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Il nostro obiettivo è dare vita a dimore che, un giorno, non dovranno più esistere. Perché nessuno dovrebbe mai essere costretto a fuggire dalla propria casa. </a:t>
            </a:r>
            <a:r>
              <a:rPr lang="it" sz="2100" dirty="0">
                <a:solidFill>
                  <a:schemeClr val="lt1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Speranza.</a:t>
            </a:r>
            <a:endParaRPr sz="2100" dirty="0">
              <a:solidFill>
                <a:schemeClr val="lt1"/>
              </a:solidFill>
              <a:latin typeface="Roboto Medium"/>
              <a:ea typeface="Roboto Medium"/>
              <a:cs typeface="Roboto Medium"/>
              <a:sym typeface="Roboto Medium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100" dirty="0">
              <a:solidFill>
                <a:schemeClr val="lt1"/>
              </a:solidFill>
              <a:latin typeface="Roboto Medium"/>
              <a:ea typeface="Roboto Medium"/>
              <a:cs typeface="Roboto Medium"/>
              <a:sym typeface="Roboto Medium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100" dirty="0">
              <a:solidFill>
                <a:schemeClr val="lt1"/>
              </a:solidFill>
              <a:latin typeface="Roboto Medium"/>
              <a:ea typeface="Roboto Medium"/>
              <a:cs typeface="Roboto Medium"/>
              <a:sym typeface="Roboto Medium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Con la Croce Rossa, un futuro libero dalle violenze.</a:t>
            </a:r>
            <a:endParaRPr sz="2100" b="1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92" name="Google Shape;92;p20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93" name="Google Shape;93;p20"/>
          <p:cNvPicPr preferRelativeResize="0"/>
          <p:nvPr/>
        </p:nvPicPr>
        <p:blipFill rotWithShape="1">
          <a:blip r:embed="rId4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94" name="Google Shape;94;p20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sp>
        <p:nvSpPr>
          <p:cNvPr id="95" name="Google Shape;95;p20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" name="Google Shape;100;p21"/>
          <p:cNvSpPr txBox="1"/>
          <p:nvPr/>
        </p:nvSpPr>
        <p:spPr>
          <a:xfrm>
            <a:off x="90525" y="132175"/>
            <a:ext cx="8895000" cy="535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Con la Croce Rossa, un nuovo inizio è possibile.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01" name="Google Shape;101;p21"/>
          <p:cNvSpPr txBox="1"/>
          <p:nvPr/>
        </p:nvSpPr>
        <p:spPr>
          <a:xfrm>
            <a:off x="90525" y="490837"/>
            <a:ext cx="8895000" cy="1038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>
                <a:latin typeface="Roboto"/>
                <a:ea typeface="Roboto"/>
                <a:cs typeface="Roboto"/>
                <a:sym typeface="Roboto"/>
              </a:rPr>
              <a:t>Mattoni di Speranza: un nuovo inizio per mamme e bambini vittime di violenza. Immagina un luogo dove una mamma ed il suo bambino, sfuggiti alla violenza, possano trovare non solo un tetto ma i "Mattoni di Speranza" per ricostruire la propria vita. Questo è l'obiettivo del progetto di Croce Rossa Italiana – Comitato di Monza.</a:t>
            </a:r>
            <a:endParaRPr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02" name="Google Shape;102;p21"/>
          <p:cNvSpPr txBox="1"/>
          <p:nvPr/>
        </p:nvSpPr>
        <p:spPr>
          <a:xfrm>
            <a:off x="90525" y="1392387"/>
            <a:ext cx="8895000" cy="671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Un’emergenza silenziosa: la Violenza domestica.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03" name="Google Shape;103;p21"/>
          <p:cNvSpPr txBox="1"/>
          <p:nvPr/>
        </p:nvSpPr>
        <p:spPr>
          <a:xfrm>
            <a:off x="90525" y="1754038"/>
            <a:ext cx="8686800" cy="1247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>
                <a:latin typeface="Roboto"/>
                <a:ea typeface="Roboto"/>
                <a:cs typeface="Roboto"/>
                <a:sym typeface="Roboto"/>
              </a:rPr>
              <a:t>La violenza domestica è una realtà drammatica e, purtroppo, diffusa che lascia profonde cicatrici su donne e bambini. Croce Rossa Italiana – Comitato di Monza è da sempre impegnata a sostenere le persone più vulnerabili del territorio, offrendo un concreto supporto a chi si trova in situazioni di difficoltà.</a:t>
            </a:r>
            <a:endParaRPr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>
                <a:latin typeface="Roboto"/>
                <a:ea typeface="Roboto"/>
                <a:cs typeface="Roboto"/>
                <a:sym typeface="Roboto"/>
              </a:rPr>
              <a:t>Oggi, vogliamo fare un passo in più, offrendo una risposta concreta a questa emergenza silenziosa, ponendo i primi Mattoni di Speranza per un futuro libero dalle violenze.</a:t>
            </a:r>
            <a:endParaRPr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04" name="Google Shape;104;p21"/>
          <p:cNvSpPr txBox="1"/>
          <p:nvPr/>
        </p:nvSpPr>
        <p:spPr>
          <a:xfrm>
            <a:off x="90525" y="3074075"/>
            <a:ext cx="88950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Il nostro progetto: una casa per ricominciare.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05" name="Google Shape;105;p21"/>
          <p:cNvSpPr txBox="1"/>
          <p:nvPr/>
        </p:nvSpPr>
        <p:spPr>
          <a:xfrm>
            <a:off x="90525" y="3420776"/>
            <a:ext cx="8895000" cy="1038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>
                <a:latin typeface="Roboto"/>
                <a:ea typeface="Roboto"/>
                <a:cs typeface="Roboto"/>
                <a:sym typeface="Roboto"/>
              </a:rPr>
              <a:t>Abbiamo deciso di trasformare parte della nostra sede in una nuova possibilità per chi non ne ha più.</a:t>
            </a:r>
            <a:endParaRPr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>
                <a:latin typeface="Roboto"/>
                <a:ea typeface="Roboto"/>
                <a:cs typeface="Roboto"/>
                <a:sym typeface="Roboto"/>
              </a:rPr>
              <a:t>Tre alloggi temporanei dedicati a mamme e bambini vittime di violenza, spazi pensati per accogliere con calore e riservatezza chi ha sofferto troppo. In collaborazione con i Servizi Sociali del Comune di Monza, garantiremo supporto e protezione a chi ha subito violenza fisica o psicologica.</a:t>
            </a:r>
            <a:endParaRPr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06" name="Google Shape;106;p21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07" name="Google Shape;107;p21"/>
          <p:cNvPicPr preferRelativeResize="0"/>
          <p:nvPr/>
        </p:nvPicPr>
        <p:blipFill rotWithShape="1">
          <a:blip r:embed="rId3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108" name="Google Shape;108;p21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cxnSp>
        <p:nvCxnSpPr>
          <p:cNvPr id="109" name="Google Shape;109;p21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10" name="Google Shape;110;p21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p22"/>
          <p:cNvSpPr txBox="1"/>
          <p:nvPr/>
        </p:nvSpPr>
        <p:spPr>
          <a:xfrm>
            <a:off x="90525" y="47625"/>
            <a:ext cx="7686600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Cosa realizzeremo concretamente?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16" name="Google Shape;116;p22"/>
          <p:cNvSpPr txBox="1"/>
          <p:nvPr/>
        </p:nvSpPr>
        <p:spPr>
          <a:xfrm>
            <a:off x="90525" y="466725"/>
            <a:ext cx="8643900" cy="150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dirty="0">
                <a:latin typeface="Roboto"/>
                <a:ea typeface="Roboto"/>
                <a:cs typeface="Roboto"/>
                <a:sym typeface="Roboto"/>
              </a:rPr>
              <a:t>Un luogo non è solo quattro mura. </a:t>
            </a:r>
            <a:r>
              <a:rPr lang="it" sz="1500" b="1" dirty="0">
                <a:latin typeface="Roboto"/>
                <a:ea typeface="Roboto"/>
                <a:cs typeface="Roboto"/>
                <a:sym typeface="Roboto"/>
              </a:rPr>
              <a:t>È sicurezza, accoglienza e speranza.</a:t>
            </a:r>
            <a:endParaRPr sz="1500" dirty="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 dirty="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 dirty="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dirty="0">
                <a:latin typeface="Roboto"/>
                <a:ea typeface="Roboto"/>
                <a:cs typeface="Roboto"/>
                <a:sym typeface="Roboto"/>
              </a:rPr>
              <a:t>Il nostro progetto prevede:</a:t>
            </a:r>
            <a:endParaRPr sz="1500" dirty="0">
              <a:solidFill>
                <a:schemeClr val="dk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 dirty="0"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17" name="Google Shape;117;p2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14600" y="1869762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18" name="Google Shape;118;p22"/>
          <p:cNvSpPr txBox="1"/>
          <p:nvPr/>
        </p:nvSpPr>
        <p:spPr>
          <a:xfrm>
            <a:off x="971375" y="1973861"/>
            <a:ext cx="26769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Spazi accoglienti:</a:t>
            </a:r>
            <a:r>
              <a:rPr lang="it" sz="15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 </a:t>
            </a:r>
            <a:endParaRPr sz="15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Un soggiorno con angolo cottura per ritrovare il calore familiare.</a:t>
            </a:r>
            <a:endParaRPr sz="1000">
              <a:solidFill>
                <a:schemeClr val="lt1"/>
              </a:solidFill>
            </a:endParaRPr>
          </a:p>
        </p:txBody>
      </p:sp>
      <p:pic>
        <p:nvPicPr>
          <p:cNvPr id="119" name="Google Shape;119;p2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370575" y="1869762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20" name="Google Shape;120;p22"/>
          <p:cNvSpPr txBox="1"/>
          <p:nvPr/>
        </p:nvSpPr>
        <p:spPr>
          <a:xfrm>
            <a:off x="5427350" y="1973861"/>
            <a:ext cx="26769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Intimità e sicurezza:</a:t>
            </a:r>
            <a:endParaRPr sz="15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Camere da letto pensate per offrire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un riposo sereno e protetto.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21" name="Google Shape;121;p2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14600" y="3303985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22" name="Google Shape;122;p22"/>
          <p:cNvSpPr txBox="1"/>
          <p:nvPr/>
        </p:nvSpPr>
        <p:spPr>
          <a:xfrm>
            <a:off x="678200" y="3368886"/>
            <a:ext cx="3263100" cy="939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Accessibilità:</a:t>
            </a:r>
            <a:endParaRPr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Un moderno mini ascensore per garantire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 tutti la possibilità di sentirsi a casa.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23" name="Google Shape;123;p2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370575" y="3303985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24" name="Google Shape;124;p22"/>
          <p:cNvSpPr txBox="1"/>
          <p:nvPr/>
        </p:nvSpPr>
        <p:spPr>
          <a:xfrm>
            <a:off x="5427350" y="3384186"/>
            <a:ext cx="2676900" cy="95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Privacy e dignità</a:t>
            </a:r>
            <a:endParaRPr sz="15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Bagni privati per assicurare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autonomia e rispetto.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25" name="Google Shape;125;p22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26" name="Google Shape;126;p22"/>
          <p:cNvPicPr preferRelativeResize="0"/>
          <p:nvPr/>
        </p:nvPicPr>
        <p:blipFill rotWithShape="1">
          <a:blip r:embed="rId4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127" name="Google Shape;127;p22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cxnSp>
        <p:nvCxnSpPr>
          <p:cNvPr id="128" name="Google Shape;128;p22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29" name="Google Shape;129;p22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23"/>
          <p:cNvSpPr txBox="1"/>
          <p:nvPr/>
        </p:nvSpPr>
        <p:spPr>
          <a:xfrm>
            <a:off x="90525" y="47625"/>
            <a:ext cx="7686600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A cosa servirà il tuo aiuto?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35" name="Google Shape;135;p23"/>
          <p:cNvSpPr txBox="1"/>
          <p:nvPr/>
        </p:nvSpPr>
        <p:spPr>
          <a:xfrm>
            <a:off x="90525" y="466725"/>
            <a:ext cx="8643900" cy="150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latin typeface="Roboto"/>
                <a:ea typeface="Roboto"/>
                <a:cs typeface="Roboto"/>
                <a:sym typeface="Roboto"/>
              </a:rPr>
              <a:t>Ogni gesto conta.</a:t>
            </a:r>
            <a:endParaRPr sz="15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>
                <a:latin typeface="Roboto"/>
                <a:ea typeface="Roboto"/>
                <a:cs typeface="Roboto"/>
                <a:sym typeface="Roboto"/>
              </a:rPr>
              <a:t>Il tuo contributo sosterrà:</a:t>
            </a:r>
            <a:endParaRPr sz="1500">
              <a:solidFill>
                <a:schemeClr val="dk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36" name="Google Shape;136;p2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14600" y="1869762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7" name="Google Shape;137;p23"/>
          <p:cNvSpPr txBox="1"/>
          <p:nvPr/>
        </p:nvSpPr>
        <p:spPr>
          <a:xfrm>
            <a:off x="971375" y="1943111"/>
            <a:ext cx="2676900" cy="81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La ristrutturazione</a:t>
            </a:r>
            <a:endParaRPr sz="1500" b="1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completa degli alloggi:</a:t>
            </a: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Per trasformare un sogno in realtà.</a:t>
            </a:r>
            <a:endParaRPr sz="1000" dirty="0">
              <a:solidFill>
                <a:schemeClr val="lt1"/>
              </a:solidFill>
            </a:endParaRPr>
          </a:p>
        </p:txBody>
      </p:sp>
      <p:pic>
        <p:nvPicPr>
          <p:cNvPr id="138" name="Google Shape;138;p2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370575" y="1869762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9" name="Google Shape;139;p23"/>
          <p:cNvSpPr txBox="1"/>
          <p:nvPr/>
        </p:nvSpPr>
        <p:spPr>
          <a:xfrm>
            <a:off x="5427350" y="1973861"/>
            <a:ext cx="26769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Arredamento e attrezzature:</a:t>
            </a: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Perché ogni dettaglio contribuisce a creare una vera dimora.</a:t>
            </a:r>
            <a:endParaRPr sz="11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40" name="Google Shape;140;p2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176850" y="3303985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41" name="Google Shape;141;p23"/>
          <p:cNvSpPr txBox="1"/>
          <p:nvPr/>
        </p:nvSpPr>
        <p:spPr>
          <a:xfrm>
            <a:off x="2940450" y="3368886"/>
            <a:ext cx="3263100" cy="939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Giochi e materiali per i bambini:</a:t>
            </a:r>
            <a:endParaRPr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Per regalare un sorriso</a:t>
            </a:r>
            <a:endParaRPr sz="11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anche nei giorni più difficili.</a:t>
            </a:r>
            <a:endParaRPr sz="11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42" name="Google Shape;142;p23"/>
          <p:cNvPicPr preferRelativeResize="0"/>
          <p:nvPr/>
        </p:nvPicPr>
        <p:blipFill rotWithShape="1">
          <a:blip r:embed="rId4">
            <a:alphaModFix/>
          </a:blip>
          <a:srcRect b="25200"/>
          <a:stretch/>
        </p:blipFill>
        <p:spPr>
          <a:xfrm>
            <a:off x="0" y="2902775"/>
            <a:ext cx="2130325" cy="2240726"/>
          </a:xfrm>
          <a:prstGeom prst="rect">
            <a:avLst/>
          </a:prstGeom>
          <a:noFill/>
          <a:ln>
            <a:noFill/>
          </a:ln>
        </p:spPr>
      </p:pic>
      <p:sp>
        <p:nvSpPr>
          <p:cNvPr id="143" name="Google Shape;143;p23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44" name="Google Shape;144;p23"/>
          <p:cNvPicPr preferRelativeResize="0"/>
          <p:nvPr/>
        </p:nvPicPr>
        <p:blipFill rotWithShape="1">
          <a:blip r:embed="rId5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145" name="Google Shape;145;p23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cxnSp>
        <p:nvCxnSpPr>
          <p:cNvPr id="146" name="Google Shape;146;p23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47" name="Google Shape;147;p23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1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2" name="Google Shape;152;p24"/>
          <p:cNvSpPr txBox="1"/>
          <p:nvPr/>
        </p:nvSpPr>
        <p:spPr>
          <a:xfrm>
            <a:off x="90525" y="47625"/>
            <a:ext cx="7686600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Chi aiuteremo insieme?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53" name="Google Shape;153;p24"/>
          <p:cNvSpPr txBox="1"/>
          <p:nvPr/>
        </p:nvSpPr>
        <p:spPr>
          <a:xfrm>
            <a:off x="90525" y="466725"/>
            <a:ext cx="8643900" cy="150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latin typeface="Roboto"/>
                <a:ea typeface="Roboto"/>
                <a:cs typeface="Roboto"/>
                <a:sym typeface="Roboto"/>
              </a:rPr>
              <a:t>Dietro ogni porta c’è una storia di sofferenza e coraggio.</a:t>
            </a:r>
            <a:endParaRPr sz="15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>
                <a:latin typeface="Roboto"/>
                <a:ea typeface="Roboto"/>
                <a:cs typeface="Roboto"/>
                <a:sym typeface="Roboto"/>
              </a:rPr>
              <a:t>Grazie al tuo aiuto, possiamo accogliere 3-4 nuclei mamma-bambino contemporaneamente, offrendo loro fino a 18 mesi di serenità e rinascita.</a:t>
            </a:r>
            <a:endParaRPr sz="15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>
                <a:latin typeface="Roboto"/>
                <a:ea typeface="Roboto"/>
                <a:cs typeface="Roboto"/>
                <a:sym typeface="Roboto"/>
              </a:rPr>
              <a:t>Questo tempo sarà fondamentale per:</a:t>
            </a:r>
            <a:endParaRPr sz="1500">
              <a:solidFill>
                <a:schemeClr val="dk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54" name="Google Shape;154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914600" y="1869762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55" name="Google Shape;155;p24"/>
          <p:cNvSpPr txBox="1"/>
          <p:nvPr/>
        </p:nvSpPr>
        <p:spPr>
          <a:xfrm>
            <a:off x="971375" y="2058461"/>
            <a:ext cx="2676900" cy="585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Ricostruire l’autostima</a:t>
            </a:r>
            <a:endParaRPr sz="15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con supporto psicologico e sociale.</a:t>
            </a:r>
            <a:endParaRPr sz="1000">
              <a:solidFill>
                <a:schemeClr val="lt1"/>
              </a:solidFill>
            </a:endParaRPr>
          </a:p>
        </p:txBody>
      </p:sp>
      <p:pic>
        <p:nvPicPr>
          <p:cNvPr id="156" name="Google Shape;156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370575" y="1869762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57" name="Google Shape;157;p24"/>
          <p:cNvSpPr txBox="1"/>
          <p:nvPr/>
        </p:nvSpPr>
        <p:spPr>
          <a:xfrm>
            <a:off x="5427350" y="1973861"/>
            <a:ext cx="2676900" cy="754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Imparare l’indipendenza</a:t>
            </a:r>
            <a:endParaRPr sz="15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con percorsi di inserimento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lavorativo e abitativo.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58" name="Google Shape;158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176850" y="3303985"/>
            <a:ext cx="2924174" cy="883000"/>
          </a:xfrm>
          <a:prstGeom prst="rect">
            <a:avLst/>
          </a:prstGeom>
          <a:noFill/>
          <a:ln>
            <a:noFill/>
          </a:ln>
        </p:spPr>
      </p:pic>
      <p:sp>
        <p:nvSpPr>
          <p:cNvPr id="159" name="Google Shape;159;p24"/>
          <p:cNvSpPr txBox="1"/>
          <p:nvPr/>
        </p:nvSpPr>
        <p:spPr>
          <a:xfrm>
            <a:off x="2940450" y="3472236"/>
            <a:ext cx="32631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b="1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Ritrovare serenità</a:t>
            </a:r>
            <a:endParaRPr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10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in un ambiente che protegge e accoglie.</a:t>
            </a:r>
            <a:endParaRPr sz="11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0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60" name="Google Shape;160;p24"/>
          <p:cNvPicPr preferRelativeResize="0"/>
          <p:nvPr/>
        </p:nvPicPr>
        <p:blipFill rotWithShape="1">
          <a:blip r:embed="rId4">
            <a:alphaModFix/>
          </a:blip>
          <a:srcRect b="23768"/>
          <a:stretch/>
        </p:blipFill>
        <p:spPr>
          <a:xfrm>
            <a:off x="7389450" y="2571750"/>
            <a:ext cx="1754550" cy="2571750"/>
          </a:xfrm>
          <a:prstGeom prst="rect">
            <a:avLst/>
          </a:prstGeom>
          <a:noFill/>
          <a:ln>
            <a:noFill/>
          </a:ln>
        </p:spPr>
      </p:pic>
      <p:sp>
        <p:nvSpPr>
          <p:cNvPr id="161" name="Google Shape;161;p24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62" name="Google Shape;162;p24"/>
          <p:cNvPicPr preferRelativeResize="0"/>
          <p:nvPr/>
        </p:nvPicPr>
        <p:blipFill rotWithShape="1">
          <a:blip r:embed="rId5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163" name="Google Shape;163;p24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cxnSp>
        <p:nvCxnSpPr>
          <p:cNvPr id="164" name="Google Shape;164;p24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65" name="Google Shape;165;p24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1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0" name="Google Shape;170;p25"/>
          <p:cNvPicPr preferRelativeResize="0"/>
          <p:nvPr/>
        </p:nvPicPr>
        <p:blipFill rotWithShape="1">
          <a:blip r:embed="rId3">
            <a:alphaModFix/>
          </a:blip>
          <a:srcRect r="960"/>
          <a:stretch/>
        </p:blipFill>
        <p:spPr>
          <a:xfrm>
            <a:off x="0" y="0"/>
            <a:ext cx="9144001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71" name="Google Shape;171;p25"/>
          <p:cNvSpPr txBox="1"/>
          <p:nvPr/>
        </p:nvSpPr>
        <p:spPr>
          <a:xfrm>
            <a:off x="90525" y="47625"/>
            <a:ext cx="7686600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 dirty="0">
                <a:solidFill>
                  <a:srgbClr val="FFFFFF"/>
                </a:solidFill>
                <a:latin typeface="Roboto"/>
                <a:ea typeface="Roboto"/>
                <a:cs typeface="Roboto"/>
                <a:sym typeface="Roboto"/>
              </a:rPr>
              <a:t>Le fasi del nostro impegno.</a:t>
            </a:r>
            <a:endParaRPr sz="2100" b="1" dirty="0">
              <a:solidFill>
                <a:srgbClr val="FFFFFF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72" name="Google Shape;172;p25"/>
          <p:cNvSpPr txBox="1"/>
          <p:nvPr/>
        </p:nvSpPr>
        <p:spPr>
          <a:xfrm>
            <a:off x="90525" y="466725"/>
            <a:ext cx="8536800" cy="1038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La strada è chiara e il tuo sostegno può renderla realtà:</a:t>
            </a:r>
            <a:endParaRPr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457200" lvl="0" indent="-3238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Roboto"/>
              <a:buAutoNum type="arabicPeriod"/>
            </a:pPr>
            <a:r>
              <a:rPr lang="it" sz="15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Valutazione Preliminare: </a:t>
            </a:r>
            <a:r>
              <a:rPr lang="it" sz="15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Abbiamo analizzato e pianificato ogni intervento necessario.</a:t>
            </a: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457200" lvl="0" indent="-3238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Roboto"/>
              <a:buAutoNum type="arabicPeriod"/>
            </a:pPr>
            <a:r>
              <a:rPr lang="it" sz="15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Esecuzione dei Lavori:</a:t>
            </a:r>
            <a:r>
              <a:rPr lang="it" sz="15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 Sceglieremo fornitori qualificati e supervisioneremo ogni passo.</a:t>
            </a: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457200" lvl="0" indent="-3238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Roboto"/>
              <a:buAutoNum type="arabicPeriod"/>
            </a:pPr>
            <a:r>
              <a:rPr lang="it" sz="1500" b="1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Collaudo e Apertura:</a:t>
            </a:r>
            <a:r>
              <a:rPr lang="it" sz="15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 Controlli finali e via libera all’accoglienza.</a:t>
            </a: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pic>
        <p:nvPicPr>
          <p:cNvPr id="173" name="Google Shape;173;p2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858925" y="1911425"/>
            <a:ext cx="3024041" cy="25354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74" name="Google Shape;174;p25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5096070" y="1954119"/>
            <a:ext cx="3107704" cy="2535456"/>
          </a:xfrm>
          <a:prstGeom prst="rect">
            <a:avLst/>
          </a:prstGeom>
          <a:noFill/>
          <a:ln>
            <a:noFill/>
          </a:ln>
        </p:spPr>
      </p:pic>
      <p:sp>
        <p:nvSpPr>
          <p:cNvPr id="175" name="Google Shape;175;p25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76" name="Google Shape;176;p25"/>
          <p:cNvPicPr preferRelativeResize="0"/>
          <p:nvPr/>
        </p:nvPicPr>
        <p:blipFill rotWithShape="1">
          <a:blip r:embed="rId6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177" name="Google Shape;177;p25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cxnSp>
        <p:nvCxnSpPr>
          <p:cNvPr id="178" name="Google Shape;178;p25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79" name="Google Shape;179;p25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" name="Google Shape;184;p26"/>
          <p:cNvPicPr preferRelativeResize="0"/>
          <p:nvPr/>
        </p:nvPicPr>
        <p:blipFill rotWithShape="1">
          <a:blip r:embed="rId3">
            <a:alphaModFix/>
          </a:blip>
          <a:srcRect l="812" t="13213" r="1263" b="1265"/>
          <a:stretch/>
        </p:blipFill>
        <p:spPr>
          <a:xfrm>
            <a:off x="0" y="0"/>
            <a:ext cx="9144003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85" name="Google Shape;185;p26"/>
          <p:cNvSpPr txBox="1"/>
          <p:nvPr/>
        </p:nvSpPr>
        <p:spPr>
          <a:xfrm>
            <a:off x="90525" y="47625"/>
            <a:ext cx="7686600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FFFFFF"/>
                </a:solidFill>
                <a:latin typeface="Roboto"/>
                <a:ea typeface="Roboto"/>
                <a:cs typeface="Roboto"/>
                <a:sym typeface="Roboto"/>
              </a:rPr>
              <a:t>Trasparenza sui costi.</a:t>
            </a:r>
            <a:endParaRPr sz="2100" b="1">
              <a:solidFill>
                <a:srgbClr val="FFFFFF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86" name="Google Shape;186;p26"/>
          <p:cNvSpPr txBox="1"/>
          <p:nvPr/>
        </p:nvSpPr>
        <p:spPr>
          <a:xfrm>
            <a:off x="250038" y="581025"/>
            <a:ext cx="8643900" cy="4536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5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Vogliamo che tu sappia come verrà utilizzata ogni risorsa:</a:t>
            </a: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20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Progettazione e supporto tecnico: </a:t>
            </a:r>
            <a:r>
              <a:rPr lang="it" sz="20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€ 15.000,00</a:t>
            </a:r>
            <a:endParaRPr sz="20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20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Ristrutturazione completa: </a:t>
            </a:r>
            <a:r>
              <a:rPr lang="it" sz="20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€ 580.000,00</a:t>
            </a:r>
            <a:endParaRPr sz="20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20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Installazione miniascensore: </a:t>
            </a:r>
            <a:r>
              <a:rPr lang="it" sz="20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€ 25.000,00</a:t>
            </a:r>
            <a:endParaRPr sz="20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20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Arredi e attrezzature: </a:t>
            </a:r>
            <a:r>
              <a:rPr lang="it" sz="20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€ 40.000,00</a:t>
            </a:r>
            <a:endParaRPr sz="20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20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Imprevisti e spese tecniche: </a:t>
            </a:r>
            <a:r>
              <a:rPr lang="it" sz="20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€ 65.000,00</a:t>
            </a:r>
            <a:endParaRPr sz="20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20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Totale Progetto: </a:t>
            </a:r>
            <a:r>
              <a:rPr lang="it" sz="20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€ 725.000,00 + IVA</a:t>
            </a:r>
            <a:endParaRPr sz="20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1700" dirty="0">
                <a:solidFill>
                  <a:schemeClr val="lt1"/>
                </a:solidFill>
                <a:latin typeface="Roboto Black"/>
                <a:ea typeface="Roboto Black"/>
                <a:cs typeface="Roboto Black"/>
                <a:sym typeface="Roboto Black"/>
              </a:rPr>
              <a:t>Il tuo gesto, un segno concreto.</a:t>
            </a:r>
            <a:endParaRPr sz="1700" dirty="0">
              <a:solidFill>
                <a:schemeClr val="lt1"/>
              </a:solidFill>
              <a:latin typeface="Roboto Black"/>
              <a:ea typeface="Roboto Black"/>
              <a:cs typeface="Roboto Black"/>
              <a:sym typeface="Roboto Black"/>
            </a:endParaRPr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Una donazione non è solo un aiuto: è un simbolo di speranza per chi ha perso tutto. Sostieni questo progetto e,</a:t>
            </a:r>
            <a:endParaRPr sz="12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 dirty="0">
                <a:solidFill>
                  <a:schemeClr val="lt1"/>
                </a:solidFill>
                <a:latin typeface="Roboto"/>
                <a:ea typeface="Roboto"/>
                <a:cs typeface="Roboto"/>
                <a:sym typeface="Roboto"/>
              </a:rPr>
              <a:t>se lo desideri, lascia il tuo nome su una targa: un segno duraturo del tuo impegno per il cambiamento.</a:t>
            </a:r>
            <a:endParaRPr sz="12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500" dirty="0">
              <a:solidFill>
                <a:schemeClr val="lt1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87" name="Google Shape;187;p26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88" name="Google Shape;188;p26"/>
          <p:cNvPicPr preferRelativeResize="0"/>
          <p:nvPr/>
        </p:nvPicPr>
        <p:blipFill rotWithShape="1">
          <a:blip r:embed="rId4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189" name="Google Shape;189;p26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cxnSp>
        <p:nvCxnSpPr>
          <p:cNvPr id="190" name="Google Shape;190;p26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  <p:sp>
        <p:nvSpPr>
          <p:cNvPr id="191" name="Google Shape;191;p26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1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" name="Google Shape;196;p27"/>
          <p:cNvSpPr txBox="1"/>
          <p:nvPr/>
        </p:nvSpPr>
        <p:spPr>
          <a:xfrm>
            <a:off x="90525" y="47625"/>
            <a:ext cx="7686600" cy="53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100" b="1">
                <a:solidFill>
                  <a:srgbClr val="E52722"/>
                </a:solidFill>
                <a:latin typeface="Roboto"/>
                <a:ea typeface="Roboto"/>
                <a:cs typeface="Roboto"/>
                <a:sym typeface="Roboto"/>
              </a:rPr>
              <a:t>Acquista subito un mattone e dona un nuovo inizio.</a:t>
            </a:r>
            <a:endParaRPr sz="2100" b="1">
              <a:solidFill>
                <a:srgbClr val="E52722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97" name="Google Shape;197;p27"/>
          <p:cNvSpPr txBox="1"/>
          <p:nvPr/>
        </p:nvSpPr>
        <p:spPr>
          <a:xfrm>
            <a:off x="3541950" y="1209400"/>
            <a:ext cx="4339500" cy="2770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2300" b="1">
                <a:latin typeface="Roboto"/>
                <a:ea typeface="Roboto"/>
                <a:cs typeface="Roboto"/>
                <a:sym typeface="Roboto"/>
              </a:rPr>
              <a:t>Puoi effettuare un bonifico intestato a Croce Rossa Italiana - Comitato di Monza</a:t>
            </a:r>
            <a:endParaRPr sz="2300" b="1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700" b="1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700" b="1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700" b="1">
                <a:latin typeface="Roboto"/>
                <a:ea typeface="Roboto"/>
                <a:cs typeface="Roboto"/>
                <a:sym typeface="Roboto"/>
              </a:rPr>
              <a:t>IBAN</a:t>
            </a:r>
            <a:r>
              <a:rPr lang="it" sz="1700">
                <a:latin typeface="Roboto"/>
                <a:ea typeface="Roboto"/>
                <a:cs typeface="Roboto"/>
                <a:sym typeface="Roboto"/>
              </a:rPr>
              <a:t> IT 77 T 02008 20400 000107121864</a:t>
            </a:r>
            <a:endParaRPr sz="17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700">
              <a:latin typeface="Roboto"/>
              <a:ea typeface="Roboto"/>
              <a:cs typeface="Roboto"/>
              <a:sym typeface="Roboto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700" b="1">
                <a:latin typeface="Roboto"/>
                <a:ea typeface="Roboto"/>
                <a:cs typeface="Roboto"/>
                <a:sym typeface="Roboto"/>
              </a:rPr>
              <a:t>Causale:</a:t>
            </a:r>
            <a:r>
              <a:rPr lang="it" sz="1700">
                <a:latin typeface="Roboto"/>
                <a:ea typeface="Roboto"/>
                <a:cs typeface="Roboto"/>
                <a:sym typeface="Roboto"/>
              </a:rPr>
              <a:t> Mattoni di Speranza</a:t>
            </a:r>
            <a:endParaRPr sz="1700"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198" name="Google Shape;198;p27"/>
          <p:cNvSpPr/>
          <p:nvPr/>
        </p:nvSpPr>
        <p:spPr>
          <a:xfrm>
            <a:off x="0" y="4608275"/>
            <a:ext cx="9144000" cy="53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199" name="Google Shape;199;p27"/>
          <p:cNvPicPr preferRelativeResize="0"/>
          <p:nvPr/>
        </p:nvPicPr>
        <p:blipFill rotWithShape="1">
          <a:blip r:embed="rId3">
            <a:alphaModFix/>
          </a:blip>
          <a:srcRect l="31749" t="27734" r="31752" b="27734"/>
          <a:stretch/>
        </p:blipFill>
        <p:spPr>
          <a:xfrm>
            <a:off x="8495282" y="4660475"/>
            <a:ext cx="490266" cy="431099"/>
          </a:xfrm>
          <a:prstGeom prst="rect">
            <a:avLst/>
          </a:prstGeom>
          <a:noFill/>
          <a:ln>
            <a:noFill/>
          </a:ln>
        </p:spPr>
      </p:pic>
      <p:sp>
        <p:nvSpPr>
          <p:cNvPr id="200" name="Google Shape;200;p27"/>
          <p:cNvSpPr txBox="1"/>
          <p:nvPr/>
        </p:nvSpPr>
        <p:spPr>
          <a:xfrm>
            <a:off x="3650538" y="4691387"/>
            <a:ext cx="1842900" cy="369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200">
                <a:solidFill>
                  <a:srgbClr val="E52722"/>
                </a:solidFill>
                <a:latin typeface="Roboto ExtraLight"/>
                <a:ea typeface="Roboto ExtraLight"/>
                <a:cs typeface="Roboto ExtraLight"/>
                <a:sym typeface="Roboto ExtraLight"/>
              </a:rPr>
              <a:t>www.crimonza.org</a:t>
            </a:r>
            <a:endParaRPr sz="1200">
              <a:solidFill>
                <a:srgbClr val="E52722"/>
              </a:solidFill>
              <a:latin typeface="Roboto ExtraLight"/>
              <a:ea typeface="Roboto ExtraLight"/>
              <a:cs typeface="Roboto ExtraLight"/>
              <a:sym typeface="Roboto ExtraLight"/>
            </a:endParaRPr>
          </a:p>
        </p:txBody>
      </p:sp>
      <p:sp>
        <p:nvSpPr>
          <p:cNvPr id="201" name="Google Shape;201;p27"/>
          <p:cNvSpPr txBox="1"/>
          <p:nvPr/>
        </p:nvSpPr>
        <p:spPr>
          <a:xfrm>
            <a:off x="185900" y="4660475"/>
            <a:ext cx="2257500" cy="431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it" sz="1600">
                <a:solidFill>
                  <a:srgbClr val="E52722"/>
                </a:solidFill>
                <a:latin typeface="Roboto Medium"/>
                <a:ea typeface="Roboto Medium"/>
                <a:cs typeface="Roboto Medium"/>
                <a:sym typeface="Roboto Medium"/>
              </a:rPr>
              <a:t>Mattoni di speranza</a:t>
            </a:r>
            <a:endParaRPr sz="1600">
              <a:solidFill>
                <a:srgbClr val="E52722"/>
              </a:solidFill>
              <a:latin typeface="Roboto Medium"/>
              <a:ea typeface="Roboto Medium"/>
              <a:cs typeface="Roboto Medium"/>
              <a:sym typeface="Roboto Medium"/>
            </a:endParaRPr>
          </a:p>
        </p:txBody>
      </p:sp>
      <p:pic>
        <p:nvPicPr>
          <p:cNvPr id="202" name="Google Shape;202;p27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1262537" y="1209400"/>
            <a:ext cx="2197575" cy="27170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03" name="Google Shape;203;p27"/>
          <p:cNvCxnSpPr/>
          <p:nvPr/>
        </p:nvCxnSpPr>
        <p:spPr>
          <a:xfrm>
            <a:off x="0" y="4609525"/>
            <a:ext cx="9145500" cy="0"/>
          </a:xfrm>
          <a:prstGeom prst="straightConnector1">
            <a:avLst/>
          </a:prstGeom>
          <a:noFill/>
          <a:ln w="9525" cap="flat" cmpd="sng">
            <a:solidFill>
              <a:srgbClr val="E52722"/>
            </a:solidFill>
            <a:prstDash val="solid"/>
            <a:round/>
            <a:headEnd type="none" w="med" len="med"/>
            <a:tailEnd type="none" w="med" len="med"/>
          </a:ln>
        </p:spPr>
      </p:cxn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lt1"/>
            </a:gs>
            <a:gs pos="100000">
              <a:srgbClr val="FFAFAD"/>
            </a:gs>
          </a:gsLst>
          <a:lin ang="5400012" scaled="0"/>
        </a:gradFill>
        <a:effectLst/>
      </p:bgPr>
    </p:bg>
    <p:spTree>
      <p:nvGrpSpPr>
        <p:cNvPr id="1" name="Shape 2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" name="Google Shape;209;p28"/>
          <p:cNvSpPr txBox="1"/>
          <p:nvPr/>
        </p:nvSpPr>
        <p:spPr>
          <a:xfrm>
            <a:off x="2435200" y="2074063"/>
            <a:ext cx="4273500" cy="1071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ctr" rtl="0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500"/>
              <a:buFont typeface="Arial"/>
              <a:buNone/>
            </a:pPr>
            <a:r>
              <a:rPr lang="it" sz="5700" b="1">
                <a:solidFill>
                  <a:srgbClr val="E02626"/>
                </a:solidFill>
                <a:latin typeface="Roboto"/>
                <a:ea typeface="Roboto"/>
                <a:cs typeface="Roboto"/>
                <a:sym typeface="Roboto"/>
              </a:rPr>
              <a:t>Grazie</a:t>
            </a:r>
            <a:endParaRPr sz="2700" b="1" i="0" u="none" strike="noStrike" cap="none">
              <a:solidFill>
                <a:srgbClr val="E02626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grpSp>
        <p:nvGrpSpPr>
          <p:cNvPr id="210" name="Google Shape;210;p28"/>
          <p:cNvGrpSpPr/>
          <p:nvPr/>
        </p:nvGrpSpPr>
        <p:grpSpPr>
          <a:xfrm>
            <a:off x="2514417" y="1828235"/>
            <a:ext cx="4115167" cy="1487016"/>
            <a:chOff x="6893895" y="4227741"/>
            <a:chExt cx="10973779" cy="3965376"/>
          </a:xfrm>
        </p:grpSpPr>
        <p:grpSp>
          <p:nvGrpSpPr>
            <p:cNvPr id="211" name="Google Shape;211;p28"/>
            <p:cNvGrpSpPr/>
            <p:nvPr/>
          </p:nvGrpSpPr>
          <p:grpSpPr>
            <a:xfrm>
              <a:off x="6893895" y="4227741"/>
              <a:ext cx="1473200" cy="1463100"/>
              <a:chOff x="6602493" y="3769678"/>
              <a:chExt cx="1473200" cy="1463100"/>
            </a:xfrm>
          </p:grpSpPr>
          <p:cxnSp>
            <p:nvCxnSpPr>
              <p:cNvPr id="212" name="Google Shape;212;p28"/>
              <p:cNvCxnSpPr/>
              <p:nvPr/>
            </p:nvCxnSpPr>
            <p:spPr>
              <a:xfrm rot="10800000">
                <a:off x="6612593" y="3784600"/>
                <a:ext cx="1463100" cy="0"/>
              </a:xfrm>
              <a:prstGeom prst="straightConnector1">
                <a:avLst/>
              </a:prstGeom>
              <a:noFill/>
              <a:ln w="28575" cap="flat" cmpd="sng">
                <a:solidFill>
                  <a:srgbClr val="E02626"/>
                </a:solidFill>
                <a:prstDash val="solid"/>
                <a:miter lim="800000"/>
                <a:headEnd type="none" w="sm" len="sm"/>
                <a:tailEnd type="none" w="sm" len="sm"/>
              </a:ln>
            </p:spPr>
          </p:cxnSp>
          <p:cxnSp>
            <p:nvCxnSpPr>
              <p:cNvPr id="213" name="Google Shape;213;p28"/>
              <p:cNvCxnSpPr/>
              <p:nvPr/>
            </p:nvCxnSpPr>
            <p:spPr>
              <a:xfrm>
                <a:off x="6602493" y="3769678"/>
                <a:ext cx="0" cy="1463100"/>
              </a:xfrm>
              <a:prstGeom prst="straightConnector1">
                <a:avLst/>
              </a:prstGeom>
              <a:noFill/>
              <a:ln w="28575" cap="flat" cmpd="sng">
                <a:solidFill>
                  <a:srgbClr val="E02626"/>
                </a:solidFill>
                <a:prstDash val="solid"/>
                <a:miter lim="800000"/>
                <a:headEnd type="none" w="sm" len="sm"/>
                <a:tailEnd type="none" w="sm" len="sm"/>
              </a:ln>
            </p:spPr>
          </p:cxnSp>
        </p:grpSp>
        <p:grpSp>
          <p:nvGrpSpPr>
            <p:cNvPr id="214" name="Google Shape;214;p28"/>
            <p:cNvGrpSpPr/>
            <p:nvPr/>
          </p:nvGrpSpPr>
          <p:grpSpPr>
            <a:xfrm rot="10800000">
              <a:off x="16394474" y="6730017"/>
              <a:ext cx="1473200" cy="1463100"/>
              <a:chOff x="6009640" y="2851103"/>
              <a:chExt cx="1473200" cy="1463100"/>
            </a:xfrm>
          </p:grpSpPr>
          <p:cxnSp>
            <p:nvCxnSpPr>
              <p:cNvPr id="215" name="Google Shape;215;p28"/>
              <p:cNvCxnSpPr/>
              <p:nvPr/>
            </p:nvCxnSpPr>
            <p:spPr>
              <a:xfrm rot="10800000">
                <a:off x="6019740" y="2866025"/>
                <a:ext cx="1463100" cy="0"/>
              </a:xfrm>
              <a:prstGeom prst="straightConnector1">
                <a:avLst/>
              </a:prstGeom>
              <a:noFill/>
              <a:ln w="28575" cap="flat" cmpd="sng">
                <a:solidFill>
                  <a:srgbClr val="E02626"/>
                </a:solidFill>
                <a:prstDash val="solid"/>
                <a:miter lim="800000"/>
                <a:headEnd type="none" w="sm" len="sm"/>
                <a:tailEnd type="none" w="sm" len="sm"/>
              </a:ln>
            </p:spPr>
          </p:cxnSp>
          <p:cxnSp>
            <p:nvCxnSpPr>
              <p:cNvPr id="216" name="Google Shape;216;p28"/>
              <p:cNvCxnSpPr/>
              <p:nvPr/>
            </p:nvCxnSpPr>
            <p:spPr>
              <a:xfrm>
                <a:off x="6009640" y="2851103"/>
                <a:ext cx="0" cy="1463100"/>
              </a:xfrm>
              <a:prstGeom prst="straightConnector1">
                <a:avLst/>
              </a:prstGeom>
              <a:noFill/>
              <a:ln w="28575" cap="flat" cmpd="sng">
                <a:solidFill>
                  <a:srgbClr val="E02626"/>
                </a:solidFill>
                <a:prstDash val="solid"/>
                <a:miter lim="800000"/>
                <a:headEnd type="none" w="sm" len="sm"/>
                <a:tailEnd type="none" w="sm" len="sm"/>
              </a:ln>
            </p:spPr>
          </p:cxnSp>
        </p:grpSp>
      </p:grpSp>
      <p:pic>
        <p:nvPicPr>
          <p:cNvPr id="217" name="Google Shape;217;p28"/>
          <p:cNvPicPr preferRelativeResize="0"/>
          <p:nvPr/>
        </p:nvPicPr>
        <p:blipFill rotWithShape="1">
          <a:blip r:embed="rId3">
            <a:alphaModFix/>
          </a:blip>
          <a:srcRect l="19711" t="19711" r="19711" b="19711"/>
          <a:stretch/>
        </p:blipFill>
        <p:spPr>
          <a:xfrm>
            <a:off x="3451838" y="123750"/>
            <a:ext cx="2240323" cy="161461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Business Report">
      <a:dk1>
        <a:srgbClr val="999999"/>
      </a:dk1>
      <a:lt1>
        <a:srgbClr val="FFFFFF"/>
      </a:lt1>
      <a:dk2>
        <a:srgbClr val="050A19"/>
      </a:dk2>
      <a:lt2>
        <a:srgbClr val="FFFFFF"/>
      </a:lt2>
      <a:accent1>
        <a:srgbClr val="00CCD7"/>
      </a:accent1>
      <a:accent2>
        <a:srgbClr val="00AFD2"/>
      </a:accent2>
      <a:accent3>
        <a:srgbClr val="0092C3"/>
      </a:accent3>
      <a:accent4>
        <a:srgbClr val="006DA4"/>
      </a:accent4>
      <a:accent5>
        <a:srgbClr val="005986"/>
      </a:accent5>
      <a:accent6>
        <a:srgbClr val="00486C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40</TotalTime>
  <Words>795</Words>
  <Application>Microsoft Office PowerPoint</Application>
  <PresentationFormat>Presentazione su schermo (16:9)</PresentationFormat>
  <Paragraphs>101</Paragraphs>
  <Slides>10</Slides>
  <Notes>10</Notes>
  <HiddenSlides>0</HiddenSlides>
  <MMClips>0</MMClips>
  <ScaleCrop>false</ScaleCrop>
  <HeadingPairs>
    <vt:vector size="6" baseType="variant">
      <vt:variant>
        <vt:lpstr>Caratteri utilizzati</vt:lpstr>
      </vt:variant>
      <vt:variant>
        <vt:i4>7</vt:i4>
      </vt:variant>
      <vt:variant>
        <vt:lpstr>Tema</vt:lpstr>
      </vt:variant>
      <vt:variant>
        <vt:i4>2</vt:i4>
      </vt:variant>
      <vt:variant>
        <vt:lpstr>Titoli diapositive</vt:lpstr>
      </vt:variant>
      <vt:variant>
        <vt:i4>10</vt:i4>
      </vt:variant>
    </vt:vector>
  </HeadingPairs>
  <TitlesOfParts>
    <vt:vector size="19" baseType="lpstr">
      <vt:lpstr>Roboto Black</vt:lpstr>
      <vt:lpstr>Open Sans Light</vt:lpstr>
      <vt:lpstr>Roboto</vt:lpstr>
      <vt:lpstr>Roboto Medium</vt:lpstr>
      <vt:lpstr>Arial</vt:lpstr>
      <vt:lpstr>Roboto ExtraLight</vt:lpstr>
      <vt:lpstr>Calibri</vt:lpstr>
      <vt:lpstr>Simple Light</vt:lpstr>
      <vt:lpstr>Office Theme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Luca Grassi</dc:creator>
  <cp:lastModifiedBy>Michela G. Cirla</cp:lastModifiedBy>
  <cp:revision>2</cp:revision>
  <dcterms:modified xsi:type="dcterms:W3CDTF">2025-02-20T18:39:11Z</dcterms:modified>
</cp:coreProperties>
</file>